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2" roundtripDataSignature="AMtx7mjPE7iZU2EQDwlWAxzpcWn45HoPb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1474"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4" Type="http://schemas.openxmlformats.org/officeDocument/2006/relationships/slide" Target="slides/slide3.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8"/>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8"/>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4" name="Google Shape;14;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9"/>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0" name="Google Shape;20;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0"/>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0"/>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6" name="Google Shape;26;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1"/>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2" name="Google Shape;32;p11"/>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3" name="Google Shape;33;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12"/>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9" name="Google Shape;39;p12"/>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0" name="Google Shape;40;p12"/>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1" name="Google Shape;41;p12"/>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2" name="Google Shape;42;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5"/>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5"/>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15"/>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6"/>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6"/>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7"/>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8"/>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8"/>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5"/>
            </a:gs>
            <a:gs pos="50000">
              <a:srgbClr val="BFCFEC"/>
            </a:gs>
            <a:gs pos="100000">
              <a:srgbClr val="E0E8F4"/>
            </a:gs>
          </a:gsLst>
          <a:lin ang="5400000" scaled="0"/>
        </a:gradFill>
        <a:effectLst/>
      </p:bgPr>
    </p:bg>
    <p:spTree>
      <p:nvGrpSpPr>
        <p:cNvPr id="1" name="Shape 5"/>
        <p:cNvGrpSpPr/>
        <p:nvPr/>
      </p:nvGrpSpPr>
      <p:grpSpPr>
        <a:xfrm>
          <a:off x="0" y="0"/>
          <a:ext cx="0" cy="0"/>
          <a:chOff x="0" y="0"/>
          <a:chExt cx="0" cy="0"/>
        </a:xfrm>
      </p:grpSpPr>
      <p:sp>
        <p:nvSpPr>
          <p:cNvPr id="6" name="Google Shape;6;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nadiyahussain.com/"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9eMs_o08Gm4&amp;safe=tru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en.wikipedia.org/wiki/Black_person" TargetMode="External"/><Relationship Id="rId3" Type="http://schemas.openxmlformats.org/officeDocument/2006/relationships/hyperlink" Target="https://en.wikipedia.org/wiki/Civil_aviation" TargetMode="External"/><Relationship Id="rId7" Type="http://schemas.openxmlformats.org/officeDocument/2006/relationships/hyperlink" Target="https://en.wikipedia.org/wiki/F%C3%A9d%C3%A9ration_A%C3%A9ronautique_International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en.wikipedia.org/wiki/Pilot_certification_in_the_United_States" TargetMode="External"/><Relationship Id="rId5" Type="http://schemas.openxmlformats.org/officeDocument/2006/relationships/hyperlink" Target="https://en.wikipedia.org/wiki/Native_Americans_in_the_United_States" TargetMode="External"/><Relationship Id="rId10" Type="http://schemas.openxmlformats.org/officeDocument/2006/relationships/image" Target="../media/image5.png"/><Relationship Id="rId4" Type="http://schemas.openxmlformats.org/officeDocument/2006/relationships/hyperlink" Target="https://en.wikipedia.org/wiki/African-American" TargetMode="External"/><Relationship Id="rId9" Type="http://schemas.openxmlformats.org/officeDocument/2006/relationships/hyperlink" Target="https://en.wikipedia.org/wiki/Pilot_licensing_and_certifi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467544" y="1002472"/>
            <a:ext cx="7992888"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0" i="0" u="none" strike="noStrike" cap="none" dirty="0">
                <a:solidFill>
                  <a:schemeClr val="dk1"/>
                </a:solidFill>
                <a:latin typeface="Arial"/>
                <a:ea typeface="Arial"/>
                <a:cs typeface="Arial"/>
                <a:sym typeface="Arial"/>
              </a:rPr>
              <a:t>Maths Week</a:t>
            </a:r>
            <a:endParaRPr dirty="0"/>
          </a:p>
          <a:p>
            <a:pPr marL="0" marR="0" lvl="0" indent="0" algn="ctr" rtl="0">
              <a:spcBef>
                <a:spcPts val="0"/>
              </a:spcBef>
              <a:spcAft>
                <a:spcPts val="0"/>
              </a:spcAft>
              <a:buNone/>
            </a:pPr>
            <a:r>
              <a:rPr lang="en-GB" sz="4400" b="0" i="0" u="none" strike="noStrike" cap="none" dirty="0">
                <a:solidFill>
                  <a:schemeClr val="dk1"/>
                </a:solidFill>
                <a:latin typeface="Arial"/>
                <a:ea typeface="Arial"/>
                <a:cs typeface="Arial"/>
                <a:sym typeface="Arial"/>
              </a:rPr>
              <a:t>Inspiring Mathematicians! </a:t>
            </a:r>
            <a:endParaRPr sz="4400" b="0" i="0" u="none" strike="noStrike" cap="none" dirty="0">
              <a:solidFill>
                <a:schemeClr val="dk1"/>
              </a:solidFill>
              <a:latin typeface="Arial"/>
              <a:ea typeface="Arial"/>
              <a:cs typeface="Arial"/>
              <a:sym typeface="Arial"/>
            </a:endParaRPr>
          </a:p>
        </p:txBody>
      </p:sp>
      <p:pic>
        <p:nvPicPr>
          <p:cNvPr id="85" name="Google Shape;85;p1"/>
          <p:cNvPicPr preferRelativeResize="0"/>
          <p:nvPr/>
        </p:nvPicPr>
        <p:blipFill rotWithShape="1">
          <a:blip r:embed="rId3">
            <a:alphaModFix/>
          </a:blip>
          <a:srcRect/>
          <a:stretch/>
        </p:blipFill>
        <p:spPr>
          <a:xfrm>
            <a:off x="2021098" y="3356992"/>
            <a:ext cx="4933950" cy="23526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Arial"/>
              <a:buNone/>
            </a:pPr>
            <a:r>
              <a:rPr lang="en-GB">
                <a:latin typeface="Arial"/>
                <a:ea typeface="Arial"/>
                <a:cs typeface="Arial"/>
                <a:sym typeface="Arial"/>
              </a:rPr>
              <a:t>Monday</a:t>
            </a:r>
            <a:endParaRPr>
              <a:latin typeface="Arial"/>
              <a:ea typeface="Arial"/>
              <a:cs typeface="Arial"/>
              <a:sym typeface="Arial"/>
            </a:endParaRPr>
          </a:p>
        </p:txBody>
      </p:sp>
      <p:sp>
        <p:nvSpPr>
          <p:cNvPr id="91" name="Google Shape;91;p2" descr="Paul Hollywood recipes - BBC Food"/>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2" name="Google Shape;92;p2"/>
          <p:cNvSpPr txBox="1"/>
          <p:nvPr/>
        </p:nvSpPr>
        <p:spPr>
          <a:xfrm>
            <a:off x="4564223" y="1214383"/>
            <a:ext cx="4455931" cy="31393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rPr>
              <a:t>Nadiya Hassain</a:t>
            </a:r>
            <a:endParaRPr/>
          </a:p>
          <a:p>
            <a:pPr marL="0" marR="0" lvl="0" indent="0" algn="l" rtl="0">
              <a:spcBef>
                <a:spcPts val="0"/>
              </a:spcBef>
              <a:spcAft>
                <a:spcPts val="0"/>
              </a:spcAft>
              <a:buNone/>
            </a:pPr>
            <a:endParaRPr/>
          </a:p>
          <a:p>
            <a:pPr marL="0" marR="0" lvl="0" indent="0" algn="l" rtl="0">
              <a:spcBef>
                <a:spcPts val="0"/>
              </a:spcBef>
              <a:spcAft>
                <a:spcPts val="0"/>
              </a:spcAft>
              <a:buNone/>
            </a:pPr>
            <a:r>
              <a:rPr lang="en-GB" sz="1800">
                <a:solidFill>
                  <a:schemeClr val="dk1"/>
                </a:solidFill>
              </a:rPr>
              <a:t>Y</a:t>
            </a:r>
            <a:r>
              <a:rPr lang="en-GB" sz="1800">
                <a:solidFill>
                  <a:schemeClr val="dk1"/>
                </a:solidFill>
                <a:latin typeface="Arial"/>
                <a:ea typeface="Arial"/>
                <a:cs typeface="Arial"/>
                <a:sym typeface="Arial"/>
              </a:rPr>
              <a:t>ou may recognise h</a:t>
            </a:r>
            <a:r>
              <a:rPr lang="en-GB" sz="1800">
                <a:solidFill>
                  <a:schemeClr val="dk1"/>
                </a:solidFill>
              </a:rPr>
              <a:t>er</a:t>
            </a:r>
            <a:r>
              <a:rPr lang="en-GB" sz="1800">
                <a:solidFill>
                  <a:schemeClr val="dk1"/>
                </a:solidFill>
                <a:latin typeface="Arial"/>
                <a:ea typeface="Arial"/>
                <a:cs typeface="Arial"/>
                <a:sym typeface="Arial"/>
              </a:rPr>
              <a:t> from The Great British Bake Off. She was the winner </a:t>
            </a:r>
            <a:r>
              <a:rPr lang="en-GB" sz="1800">
                <a:solidFill>
                  <a:schemeClr val="dk1"/>
                </a:solidFill>
              </a:rPr>
              <a:t>of the 6th Series in 2015. Since winning the show, she has become a TV presenter, columnist, author and has become an influential woman in many different ways.</a:t>
            </a:r>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93" name="Google Shape;93;p2"/>
          <p:cNvSpPr txBox="1"/>
          <p:nvPr/>
        </p:nvSpPr>
        <p:spPr>
          <a:xfrm>
            <a:off x="307975" y="4005064"/>
            <a:ext cx="8512497" cy="31393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Arial"/>
                <a:ea typeface="Arial"/>
                <a:cs typeface="Arial"/>
                <a:sym typeface="Arial"/>
              </a:rPr>
              <a:t>How does she use maths?</a:t>
            </a:r>
            <a:endParaRPr/>
          </a:p>
          <a:p>
            <a:pPr marL="0" marR="0" lvl="0" indent="0" algn="l" rtl="0">
              <a:spcBef>
                <a:spcPts val="0"/>
              </a:spcBef>
              <a:spcAft>
                <a:spcPts val="0"/>
              </a:spcAft>
              <a:buNone/>
            </a:pPr>
            <a:r>
              <a:rPr lang="en-GB" sz="1800">
                <a:solidFill>
                  <a:schemeClr val="dk1"/>
                </a:solidFill>
              </a:rPr>
              <a:t>Nadiya</a:t>
            </a:r>
            <a:r>
              <a:rPr lang="en-GB" sz="1800">
                <a:solidFill>
                  <a:schemeClr val="dk1"/>
                </a:solidFill>
                <a:latin typeface="Arial"/>
                <a:ea typeface="Arial"/>
                <a:cs typeface="Arial"/>
                <a:sym typeface="Arial"/>
              </a:rPr>
              <a:t> uses maths everyday when baking. To become a high class baker, you must be very precise with your ingredients. </a:t>
            </a:r>
            <a:r>
              <a:rPr lang="en-GB" sz="1800">
                <a:solidFill>
                  <a:schemeClr val="dk1"/>
                </a:solidFill>
              </a:rPr>
              <a:t>Nadiya</a:t>
            </a:r>
            <a:r>
              <a:rPr lang="en-GB" sz="1800">
                <a:solidFill>
                  <a:schemeClr val="dk1"/>
                </a:solidFill>
                <a:latin typeface="Arial"/>
                <a:ea typeface="Arial"/>
                <a:cs typeface="Arial"/>
                <a:sym typeface="Arial"/>
              </a:rPr>
              <a:t> has to weigh out every ingredient and check h</a:t>
            </a:r>
            <a:r>
              <a:rPr lang="en-GB" sz="1800">
                <a:solidFill>
                  <a:schemeClr val="dk1"/>
                </a:solidFill>
              </a:rPr>
              <a:t>er</a:t>
            </a:r>
            <a:r>
              <a:rPr lang="en-GB" sz="1800">
                <a:solidFill>
                  <a:schemeClr val="dk1"/>
                </a:solidFill>
                <a:latin typeface="Arial"/>
                <a:ea typeface="Arial"/>
                <a:cs typeface="Arial"/>
                <a:sym typeface="Arial"/>
              </a:rPr>
              <a:t> recipes carefully. </a:t>
            </a:r>
            <a:r>
              <a:rPr lang="en-GB" sz="1800">
                <a:solidFill>
                  <a:schemeClr val="dk1"/>
                </a:solidFill>
              </a:rPr>
              <a:t>Sh</a:t>
            </a:r>
            <a:r>
              <a:rPr lang="en-GB" sz="1800">
                <a:solidFill>
                  <a:schemeClr val="dk1"/>
                </a:solidFill>
                <a:latin typeface="Arial"/>
                <a:ea typeface="Arial"/>
                <a:cs typeface="Arial"/>
                <a:sym typeface="Arial"/>
              </a:rPr>
              <a:t>e also has to be very precise with h</a:t>
            </a:r>
            <a:r>
              <a:rPr lang="en-GB" sz="1800">
                <a:solidFill>
                  <a:schemeClr val="dk1"/>
                </a:solidFill>
              </a:rPr>
              <a:t>er</a:t>
            </a:r>
            <a:r>
              <a:rPr lang="en-GB" sz="1800">
                <a:solidFill>
                  <a:schemeClr val="dk1"/>
                </a:solidFill>
                <a:latin typeface="Arial"/>
                <a:ea typeface="Arial"/>
                <a:cs typeface="Arial"/>
                <a:sym typeface="Arial"/>
              </a:rPr>
              <a:t> timings and know how long she needs to bake something for. </a:t>
            </a:r>
            <a:r>
              <a:rPr lang="en-GB" sz="1800">
                <a:solidFill>
                  <a:schemeClr val="dk1"/>
                </a:solidFill>
              </a:rPr>
              <a:t>Nadiya</a:t>
            </a:r>
            <a:r>
              <a:rPr lang="en-GB" sz="1800">
                <a:solidFill>
                  <a:schemeClr val="dk1"/>
                </a:solidFill>
                <a:latin typeface="Arial"/>
                <a:ea typeface="Arial"/>
                <a:cs typeface="Arial"/>
                <a:sym typeface="Arial"/>
              </a:rPr>
              <a:t> has become very successful, so she also needs maths to count all of h</a:t>
            </a:r>
            <a:r>
              <a:rPr lang="en-GB" sz="1800">
                <a:solidFill>
                  <a:schemeClr val="dk1"/>
                </a:solidFill>
              </a:rPr>
              <a:t>er</a:t>
            </a:r>
            <a:r>
              <a:rPr lang="en-GB" sz="1800">
                <a:solidFill>
                  <a:schemeClr val="dk1"/>
                </a:solidFill>
                <a:latin typeface="Arial"/>
                <a:ea typeface="Arial"/>
                <a:cs typeface="Arial"/>
                <a:sym typeface="Arial"/>
              </a:rPr>
              <a:t> money!</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94" name="Google Shape;94;p2"/>
          <p:cNvPicPr preferRelativeResize="0"/>
          <p:nvPr/>
        </p:nvPicPr>
        <p:blipFill>
          <a:blip r:embed="rId3">
            <a:alphaModFix/>
          </a:blip>
          <a:stretch>
            <a:fillRect/>
          </a:stretch>
        </p:blipFill>
        <p:spPr>
          <a:xfrm>
            <a:off x="388050" y="1348351"/>
            <a:ext cx="4043500" cy="2520100"/>
          </a:xfrm>
          <a:prstGeom prst="rect">
            <a:avLst/>
          </a:prstGeom>
          <a:noFill/>
          <a:ln>
            <a:noFill/>
          </a:ln>
        </p:spPr>
      </p:pic>
      <p:sp>
        <p:nvSpPr>
          <p:cNvPr id="95" name="Google Shape;95;p2"/>
          <p:cNvSpPr txBox="1"/>
          <p:nvPr/>
        </p:nvSpPr>
        <p:spPr>
          <a:xfrm>
            <a:off x="450425" y="5983325"/>
            <a:ext cx="7334700" cy="85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u="sng">
                <a:solidFill>
                  <a:schemeClr val="hlink"/>
                </a:solidFill>
                <a:hlinkClick r:id="rId4"/>
              </a:rPr>
              <a:t>https://www.nadiyahussain.com/</a:t>
            </a:r>
            <a:endParaRPr sz="1800"/>
          </a:p>
          <a:p>
            <a:pPr marL="0" lvl="0" indent="0" algn="l" rtl="0">
              <a:spcBef>
                <a:spcPts val="0"/>
              </a:spcBef>
              <a:spcAft>
                <a:spcPts val="0"/>
              </a:spcAft>
              <a:buNone/>
            </a:pPr>
            <a:r>
              <a:rPr lang="en-GB" sz="1800"/>
              <a:t>Here is a link to her website to search up some of her famous recipes.</a:t>
            </a:r>
            <a:r>
              <a:rPr lang="en-GB">
                <a:latin typeface="Calibri"/>
                <a:ea typeface="Calibri"/>
                <a:cs typeface="Calibri"/>
                <a:sym typeface="Calibri"/>
              </a:rPr>
              <a:t> </a:t>
            </a:r>
            <a:endParaRPr>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Arial"/>
              <a:buNone/>
            </a:pPr>
            <a:r>
              <a:rPr lang="en-GB">
                <a:latin typeface="Arial"/>
                <a:ea typeface="Arial"/>
                <a:cs typeface="Arial"/>
                <a:sym typeface="Arial"/>
              </a:rPr>
              <a:t>Tuesday</a:t>
            </a:r>
            <a:endParaRPr>
              <a:latin typeface="Arial"/>
              <a:ea typeface="Arial"/>
              <a:cs typeface="Arial"/>
              <a:sym typeface="Arial"/>
            </a:endParaRPr>
          </a:p>
        </p:txBody>
      </p:sp>
      <p:sp>
        <p:nvSpPr>
          <p:cNvPr id="101" name="Google Shape;101;p3"/>
          <p:cNvSpPr txBox="1"/>
          <p:nvPr/>
        </p:nvSpPr>
        <p:spPr>
          <a:xfrm>
            <a:off x="4139953" y="1340768"/>
            <a:ext cx="4880202" cy="30469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dk1"/>
                </a:solidFill>
                <a:latin typeface="Arial"/>
                <a:ea typeface="Arial"/>
                <a:cs typeface="Arial"/>
                <a:sym typeface="Arial"/>
              </a:rPr>
              <a:t>Rachel Riley</a:t>
            </a:r>
            <a:endParaRPr/>
          </a:p>
          <a:p>
            <a:pPr marL="0" marR="0" lvl="0" indent="0" algn="l" rtl="0">
              <a:spcBef>
                <a:spcPts val="0"/>
              </a:spcBef>
              <a:spcAft>
                <a:spcPts val="0"/>
              </a:spcAft>
              <a:buNone/>
            </a:pPr>
            <a:endParaRPr sz="1600">
              <a:solidFill>
                <a:schemeClr val="dk1"/>
              </a:solidFill>
              <a:latin typeface="Arial"/>
              <a:ea typeface="Arial"/>
              <a:cs typeface="Arial"/>
              <a:sym typeface="Arial"/>
            </a:endParaRPr>
          </a:p>
          <a:p>
            <a:pPr marL="0" marR="0" lvl="0" indent="0" algn="l" rtl="0">
              <a:spcBef>
                <a:spcPts val="0"/>
              </a:spcBef>
              <a:spcAft>
                <a:spcPts val="0"/>
              </a:spcAft>
              <a:buNone/>
            </a:pPr>
            <a:r>
              <a:rPr lang="en-GB" sz="1600">
                <a:solidFill>
                  <a:schemeClr val="dk1"/>
                </a:solidFill>
                <a:latin typeface="Arial"/>
                <a:ea typeface="Arial"/>
                <a:cs typeface="Arial"/>
                <a:sym typeface="Arial"/>
              </a:rPr>
              <a:t>Rachel Riley is a mathematician and TV presenter. She has worked on Countdown since 2009 when she was just 22! Rachel had no experience of presenting before Countdown and got the role due to her maths skills!</a:t>
            </a:r>
            <a:endParaRPr/>
          </a:p>
          <a:p>
            <a:pPr marL="0" marR="0" lvl="0" indent="0" algn="l" rtl="0">
              <a:spcBef>
                <a:spcPts val="0"/>
              </a:spcBef>
              <a:spcAft>
                <a:spcPts val="0"/>
              </a:spcAft>
              <a:buNone/>
            </a:pPr>
            <a:endParaRPr sz="1600">
              <a:solidFill>
                <a:schemeClr val="dk1"/>
              </a:solidFill>
              <a:latin typeface="Arial"/>
              <a:ea typeface="Arial"/>
              <a:cs typeface="Arial"/>
              <a:sym typeface="Arial"/>
            </a:endParaRPr>
          </a:p>
        </p:txBody>
      </p:sp>
      <p:sp>
        <p:nvSpPr>
          <p:cNvPr id="102" name="Google Shape;102;p3"/>
          <p:cNvSpPr txBox="1"/>
          <p:nvPr/>
        </p:nvSpPr>
        <p:spPr>
          <a:xfrm>
            <a:off x="307975" y="4005064"/>
            <a:ext cx="8512497" cy="28315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Arial"/>
                <a:ea typeface="Arial"/>
                <a:cs typeface="Arial"/>
                <a:sym typeface="Arial"/>
              </a:rPr>
              <a:t>How does she use maths?</a:t>
            </a:r>
            <a:endParaRPr/>
          </a:p>
          <a:p>
            <a:pPr marL="0" marR="0" lvl="0" indent="0" algn="l" rtl="0">
              <a:spcBef>
                <a:spcPts val="0"/>
              </a:spcBef>
              <a:spcAft>
                <a:spcPts val="0"/>
              </a:spcAft>
              <a:buNone/>
            </a:pPr>
            <a:r>
              <a:rPr lang="en-GB" sz="1600">
                <a:solidFill>
                  <a:schemeClr val="dk1"/>
                </a:solidFill>
                <a:latin typeface="Arial"/>
                <a:ea typeface="Arial"/>
                <a:cs typeface="Arial"/>
                <a:sym typeface="Arial"/>
              </a:rPr>
              <a:t>On her show Countdown, Rachel is in charge of the number board! She presents contestants with a set of numbers and a total that they need to get to with those numbers. After the contestants have explained their workings out, Rachel has to very quickly check their answers and also come up with her own way of getting to the answer. Watch Rachel in action here (watch from 4.00 – 5.34): </a:t>
            </a:r>
            <a:r>
              <a:rPr lang="en-GB" sz="1600" u="sng">
                <a:solidFill>
                  <a:schemeClr val="dk1"/>
                </a:solidFill>
                <a:latin typeface="Arial"/>
                <a:ea typeface="Arial"/>
                <a:cs typeface="Arial"/>
                <a:sym typeface="Arial"/>
                <a:hlinkClick r:id="rId3">
                  <a:extLst>
                    <a:ext uri="{A12FA001-AC4F-418D-AE19-62706E023703}">
                      <ahyp:hlinkClr xmlns:ahyp="http://schemas.microsoft.com/office/drawing/2018/hyperlinkcolor" xmlns="" val="tx"/>
                    </a:ext>
                  </a:extLst>
                </a:hlinkClick>
              </a:rPr>
              <a:t>https://www.youtube.com/watch?v=9eMs_o08Gm4&amp;safe=true</a:t>
            </a:r>
            <a:r>
              <a:rPr lang="en-GB" sz="1600">
                <a:solidFill>
                  <a:schemeClr val="dk1"/>
                </a:solidFill>
                <a:latin typeface="Arial"/>
                <a:ea typeface="Arial"/>
                <a:cs typeface="Arial"/>
                <a:sym typeface="Arial"/>
              </a:rPr>
              <a:t> </a:t>
            </a:r>
            <a:endParaRPr sz="1600">
              <a:solidFill>
                <a:schemeClr val="dk1"/>
              </a:solidFill>
              <a:latin typeface="Arial"/>
              <a:ea typeface="Arial"/>
              <a:cs typeface="Arial"/>
              <a:sym typeface="Arial"/>
            </a:endParaRPr>
          </a:p>
        </p:txBody>
      </p:sp>
      <p:pic>
        <p:nvPicPr>
          <p:cNvPr id="103" name="Google Shape;103;p3"/>
          <p:cNvPicPr preferRelativeResize="0"/>
          <p:nvPr/>
        </p:nvPicPr>
        <p:blipFill rotWithShape="1">
          <a:blip r:embed="rId4">
            <a:alphaModFix/>
          </a:blip>
          <a:srcRect/>
          <a:stretch/>
        </p:blipFill>
        <p:spPr>
          <a:xfrm>
            <a:off x="899592" y="1628800"/>
            <a:ext cx="3096344" cy="20232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4"/>
          <p:cNvSpPr txBox="1">
            <a:spLocks noGrp="1"/>
          </p:cNvSpPr>
          <p:nvPr>
            <p:ph type="title"/>
          </p:nvPr>
        </p:nvSpPr>
        <p:spPr>
          <a:xfrm>
            <a:off x="1572006" y="188640"/>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Arial"/>
              <a:buNone/>
            </a:pPr>
            <a:r>
              <a:rPr lang="en-GB">
                <a:latin typeface="Arial"/>
                <a:ea typeface="Arial"/>
                <a:cs typeface="Arial"/>
                <a:sym typeface="Arial"/>
              </a:rPr>
              <a:t>Wednesday</a:t>
            </a:r>
            <a:endParaRPr>
              <a:latin typeface="Arial"/>
              <a:ea typeface="Arial"/>
              <a:cs typeface="Arial"/>
              <a:sym typeface="Arial"/>
            </a:endParaRPr>
          </a:p>
        </p:txBody>
      </p:sp>
      <p:pic>
        <p:nvPicPr>
          <p:cNvPr id="109" name="Google Shape;109;p4"/>
          <p:cNvPicPr preferRelativeResize="0"/>
          <p:nvPr/>
        </p:nvPicPr>
        <p:blipFill rotWithShape="1">
          <a:blip r:embed="rId3">
            <a:alphaModFix/>
          </a:blip>
          <a:srcRect/>
          <a:stretch/>
        </p:blipFill>
        <p:spPr>
          <a:xfrm>
            <a:off x="395536" y="521600"/>
            <a:ext cx="2352941" cy="3483871"/>
          </a:xfrm>
          <a:prstGeom prst="rect">
            <a:avLst/>
          </a:prstGeom>
          <a:noFill/>
          <a:ln>
            <a:noFill/>
          </a:ln>
        </p:spPr>
      </p:pic>
      <p:sp>
        <p:nvSpPr>
          <p:cNvPr id="110" name="Google Shape;110;p4"/>
          <p:cNvSpPr txBox="1"/>
          <p:nvPr/>
        </p:nvSpPr>
        <p:spPr>
          <a:xfrm>
            <a:off x="2987824" y="1124744"/>
            <a:ext cx="5976664" cy="28623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Arial"/>
                <a:ea typeface="Arial"/>
                <a:cs typeface="Arial"/>
                <a:sym typeface="Arial"/>
              </a:rPr>
              <a:t>Joe Wicks</a:t>
            </a:r>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r>
              <a:rPr lang="en-GB" sz="1800">
                <a:solidFill>
                  <a:schemeClr val="dk1"/>
                </a:solidFill>
                <a:latin typeface="Arial"/>
                <a:ea typeface="Arial"/>
                <a:cs typeface="Arial"/>
                <a:sym typeface="Arial"/>
              </a:rPr>
              <a:t>Joe Wicks is a fitness coach. He began his fitness career making small 15 second recipe videos online. His career grew, leading him to being one of the most followed fitness accounts on Instagram and YouTube.</a:t>
            </a:r>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1" name="Google Shape;111;p4"/>
          <p:cNvSpPr txBox="1"/>
          <p:nvPr/>
        </p:nvSpPr>
        <p:spPr>
          <a:xfrm>
            <a:off x="208140" y="4149080"/>
            <a:ext cx="8512497" cy="28315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b="1">
                <a:solidFill>
                  <a:schemeClr val="dk1"/>
                </a:solidFill>
                <a:latin typeface="Arial"/>
                <a:ea typeface="Arial"/>
                <a:cs typeface="Arial"/>
                <a:sym typeface="Arial"/>
              </a:rPr>
              <a:t>How does he use maths?</a:t>
            </a:r>
            <a:endParaRPr/>
          </a:p>
          <a:p>
            <a:pPr marL="0" marR="0" lvl="0" indent="0" algn="l" rtl="0">
              <a:spcBef>
                <a:spcPts val="0"/>
              </a:spcBef>
              <a:spcAft>
                <a:spcPts val="0"/>
              </a:spcAft>
              <a:buNone/>
            </a:pPr>
            <a:r>
              <a:rPr lang="en-GB" sz="1600">
                <a:solidFill>
                  <a:schemeClr val="dk1"/>
                </a:solidFill>
                <a:latin typeface="Arial"/>
                <a:ea typeface="Arial"/>
                <a:cs typeface="Arial"/>
                <a:sym typeface="Arial"/>
              </a:rPr>
              <a:t>Joe’s degree at university was Sports Science which involved lots of maths. In his job today Joe uses maths to design his high intensity workouts so they have maximum impact eg. 10 burpees and then 20 sit ups! Joe also uses maths to calculate resting and active heart rates of those he is training and when working out the calories in the foods he makes to keep himself and others fit and healthy.</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Arial"/>
              <a:buNone/>
            </a:pPr>
            <a:r>
              <a:rPr lang="en-GB">
                <a:latin typeface="Arial"/>
                <a:ea typeface="Arial"/>
                <a:cs typeface="Arial"/>
                <a:sym typeface="Arial"/>
              </a:rPr>
              <a:t>Thursday</a:t>
            </a:r>
            <a:endParaRPr>
              <a:latin typeface="Arial"/>
              <a:ea typeface="Arial"/>
              <a:cs typeface="Arial"/>
              <a:sym typeface="Arial"/>
            </a:endParaRPr>
          </a:p>
        </p:txBody>
      </p:sp>
      <p:sp>
        <p:nvSpPr>
          <p:cNvPr id="117" name="Google Shape;117;p5"/>
          <p:cNvSpPr txBox="1"/>
          <p:nvPr/>
        </p:nvSpPr>
        <p:spPr>
          <a:xfrm>
            <a:off x="3396163" y="1550719"/>
            <a:ext cx="5184600" cy="2308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300"/>
              <a:t>Bessie Coleman</a:t>
            </a:r>
            <a:endParaRPr sz="2300"/>
          </a:p>
          <a:p>
            <a:pPr marL="0" marR="0" lvl="0" indent="0" algn="l" rtl="0">
              <a:spcBef>
                <a:spcPts val="0"/>
              </a:spcBef>
              <a:spcAft>
                <a:spcPts val="0"/>
              </a:spcAft>
              <a:buNone/>
            </a:pPr>
            <a:r>
              <a:rPr lang="en-GB" sz="1650"/>
              <a:t>Bessie Coleman was an early American </a:t>
            </a:r>
            <a:r>
              <a:rPr lang="en-GB" sz="1650">
                <a:uFill>
                  <a:noFill/>
                </a:uFill>
                <a:hlinkClick r:id="rId3"/>
              </a:rPr>
              <a:t>civil aviator</a:t>
            </a:r>
            <a:r>
              <a:rPr lang="en-GB" sz="1650"/>
              <a:t>. She was the first </a:t>
            </a:r>
            <a:r>
              <a:rPr lang="en-GB" sz="1650">
                <a:uFill>
                  <a:noFill/>
                </a:uFill>
                <a:hlinkClick r:id="rId4"/>
              </a:rPr>
              <a:t>African-American</a:t>
            </a:r>
            <a:r>
              <a:rPr lang="en-GB" sz="1650"/>
              <a:t> woman, and also the first </a:t>
            </a:r>
            <a:r>
              <a:rPr lang="en-GB" sz="1650">
                <a:uFill>
                  <a:noFill/>
                </a:uFill>
                <a:hlinkClick r:id="rId5"/>
              </a:rPr>
              <a:t>Native-American</a:t>
            </a:r>
            <a:r>
              <a:rPr lang="en-GB" sz="1650"/>
              <a:t>, to hold a </a:t>
            </a:r>
            <a:r>
              <a:rPr lang="en-GB" sz="1650">
                <a:uFill>
                  <a:noFill/>
                </a:uFill>
                <a:hlinkClick r:id="rId6"/>
              </a:rPr>
              <a:t>pilot</a:t>
            </a:r>
            <a:r>
              <a:rPr lang="en-GB" sz="1650"/>
              <a:t> license.</a:t>
            </a:r>
            <a:r>
              <a:rPr lang="en-GB" sz="2000" baseline="30000"/>
              <a:t> </a:t>
            </a:r>
            <a:r>
              <a:rPr lang="en-GB" sz="1650"/>
              <a:t>She earned her pilot license from the </a:t>
            </a:r>
            <a:r>
              <a:rPr lang="en-GB" sz="1650" i="1">
                <a:uFill>
                  <a:noFill/>
                </a:uFill>
                <a:hlinkClick r:id="rId7"/>
              </a:rPr>
              <a:t>Fédération Aéronautique Internationale</a:t>
            </a:r>
            <a:r>
              <a:rPr lang="en-GB" sz="1650"/>
              <a:t> on June 15, 1921, and was the first </a:t>
            </a:r>
            <a:r>
              <a:rPr lang="en-GB" sz="1650">
                <a:uFill>
                  <a:noFill/>
                </a:uFill>
                <a:hlinkClick r:id="rId8"/>
              </a:rPr>
              <a:t>black person</a:t>
            </a:r>
            <a:r>
              <a:rPr lang="en-GB" sz="1650"/>
              <a:t> to earn an </a:t>
            </a:r>
            <a:r>
              <a:rPr lang="en-GB" sz="1650">
                <a:uFill>
                  <a:noFill/>
                </a:uFill>
                <a:hlinkClick r:id="rId9"/>
              </a:rPr>
              <a:t>international pilot's license</a:t>
            </a:r>
            <a:r>
              <a:rPr lang="en-GB" sz="1650"/>
              <a:t>.</a:t>
            </a:r>
            <a:endParaRPr sz="2400"/>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8" name="Google Shape;118;p5"/>
          <p:cNvSpPr txBox="1"/>
          <p:nvPr/>
        </p:nvSpPr>
        <p:spPr>
          <a:xfrm>
            <a:off x="249850" y="4595382"/>
            <a:ext cx="8512500" cy="2585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b="1">
                <a:solidFill>
                  <a:schemeClr val="dk1"/>
                </a:solidFill>
                <a:latin typeface="Arial"/>
                <a:ea typeface="Arial"/>
                <a:cs typeface="Arial"/>
                <a:sym typeface="Arial"/>
              </a:rPr>
              <a:t>How did she use maths?</a:t>
            </a:r>
            <a:endParaRPr sz="1600">
              <a:solidFill>
                <a:schemeClr val="dk1"/>
              </a:solidFill>
              <a:latin typeface="Arial"/>
              <a:ea typeface="Arial"/>
              <a:cs typeface="Arial"/>
              <a:sym typeface="Arial"/>
            </a:endParaRPr>
          </a:p>
          <a:p>
            <a:pPr marL="0" marR="0" lvl="0" indent="0" algn="l" rtl="0">
              <a:spcBef>
                <a:spcPts val="0"/>
              </a:spcBef>
              <a:spcAft>
                <a:spcPts val="0"/>
              </a:spcAft>
              <a:buNone/>
            </a:pPr>
            <a:r>
              <a:rPr lang="en-GB" sz="1600">
                <a:solidFill>
                  <a:schemeClr val="dk1"/>
                </a:solidFill>
              </a:rPr>
              <a:t>Bessie </a:t>
            </a:r>
            <a:r>
              <a:rPr lang="en-GB" sz="1600">
                <a:solidFill>
                  <a:schemeClr val="dk1"/>
                </a:solidFill>
                <a:latin typeface="Arial"/>
                <a:ea typeface="Arial"/>
                <a:cs typeface="Arial"/>
                <a:sym typeface="Arial"/>
              </a:rPr>
              <a:t>had to use her maths and problem solving skills to learn how to use the controls and instruments. </a:t>
            </a:r>
            <a:r>
              <a:rPr lang="en-GB" sz="1600">
                <a:solidFill>
                  <a:schemeClr val="dk1"/>
                </a:solidFill>
              </a:rPr>
              <a:t>Bessie</a:t>
            </a:r>
            <a:r>
              <a:rPr lang="en-GB" sz="1600">
                <a:solidFill>
                  <a:schemeClr val="dk1"/>
                </a:solidFill>
                <a:latin typeface="Arial"/>
                <a:ea typeface="Arial"/>
                <a:cs typeface="Arial"/>
                <a:sym typeface="Arial"/>
              </a:rPr>
              <a:t> also had to be able to read maps to know where her plane was flying from and to and what the quickest and safest route would be. When flying, </a:t>
            </a:r>
            <a:r>
              <a:rPr lang="en-GB" sz="1600">
                <a:solidFill>
                  <a:schemeClr val="dk1"/>
                </a:solidFill>
              </a:rPr>
              <a:t>Bessie</a:t>
            </a:r>
            <a:r>
              <a:rPr lang="en-GB" sz="1600">
                <a:solidFill>
                  <a:schemeClr val="dk1"/>
                </a:solidFill>
                <a:latin typeface="Arial"/>
                <a:ea typeface="Arial"/>
                <a:cs typeface="Arial"/>
                <a:sym typeface="Arial"/>
              </a:rPr>
              <a:t> had to keep a flight log of her altitudes and distance to her destination</a:t>
            </a:r>
            <a:r>
              <a:rPr lang="en-GB"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id="119" name="Google Shape;119;p5"/>
          <p:cNvPicPr preferRelativeResize="0"/>
          <p:nvPr/>
        </p:nvPicPr>
        <p:blipFill>
          <a:blip r:embed="rId10">
            <a:alphaModFix/>
          </a:blip>
          <a:stretch>
            <a:fillRect/>
          </a:stretch>
        </p:blipFill>
        <p:spPr>
          <a:xfrm>
            <a:off x="249850" y="860546"/>
            <a:ext cx="2579175" cy="33690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Arial"/>
              <a:buNone/>
            </a:pPr>
            <a:r>
              <a:rPr lang="en-GB">
                <a:latin typeface="Arial"/>
                <a:ea typeface="Arial"/>
                <a:cs typeface="Arial"/>
                <a:sym typeface="Arial"/>
              </a:rPr>
              <a:t>Friday</a:t>
            </a:r>
            <a:endParaRPr>
              <a:latin typeface="Arial"/>
              <a:ea typeface="Arial"/>
              <a:cs typeface="Arial"/>
              <a:sym typeface="Arial"/>
            </a:endParaRPr>
          </a:p>
        </p:txBody>
      </p:sp>
      <p:pic>
        <p:nvPicPr>
          <p:cNvPr id="125" name="Google Shape;125;p6"/>
          <p:cNvPicPr preferRelativeResize="0"/>
          <p:nvPr/>
        </p:nvPicPr>
        <p:blipFill rotWithShape="1">
          <a:blip r:embed="rId3">
            <a:alphaModFix/>
          </a:blip>
          <a:srcRect/>
          <a:stretch/>
        </p:blipFill>
        <p:spPr>
          <a:xfrm>
            <a:off x="539552" y="1102042"/>
            <a:ext cx="2520280" cy="2886866"/>
          </a:xfrm>
          <a:prstGeom prst="rect">
            <a:avLst/>
          </a:prstGeom>
          <a:noFill/>
          <a:ln>
            <a:noFill/>
          </a:ln>
        </p:spPr>
      </p:pic>
      <p:sp>
        <p:nvSpPr>
          <p:cNvPr id="126" name="Google Shape;126;p6"/>
          <p:cNvSpPr txBox="1"/>
          <p:nvPr/>
        </p:nvSpPr>
        <p:spPr>
          <a:xfrm>
            <a:off x="3167336" y="1403585"/>
            <a:ext cx="5976664" cy="258532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Arial"/>
                <a:ea typeface="Arial"/>
                <a:cs typeface="Arial"/>
                <a:sym typeface="Arial"/>
              </a:rPr>
              <a:t>Markus Persson</a:t>
            </a: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r>
              <a:rPr lang="en-GB" sz="1800">
                <a:solidFill>
                  <a:schemeClr val="dk1"/>
                </a:solidFill>
                <a:latin typeface="Arial"/>
                <a:ea typeface="Arial"/>
                <a:cs typeface="Arial"/>
                <a:sym typeface="Arial"/>
              </a:rPr>
              <a:t>Markus Persson is a swedish video game programmer and designer. He is most well known for creating Minecraft in 2011 which has now become the best selling game of all time.</a:t>
            </a:r>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7" name="Google Shape;127;p6"/>
          <p:cNvSpPr txBox="1"/>
          <p:nvPr/>
        </p:nvSpPr>
        <p:spPr>
          <a:xfrm>
            <a:off x="307975" y="4005064"/>
            <a:ext cx="8512497" cy="28315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b="1">
                <a:solidFill>
                  <a:schemeClr val="dk1"/>
                </a:solidFill>
                <a:latin typeface="Arial"/>
                <a:ea typeface="Arial"/>
                <a:cs typeface="Arial"/>
                <a:sym typeface="Arial"/>
              </a:rPr>
              <a:t>How does he use maths?</a:t>
            </a:r>
            <a:endParaRPr/>
          </a:p>
          <a:p>
            <a:pPr marL="0" marR="0" lvl="0" indent="0" algn="l" rtl="0">
              <a:spcBef>
                <a:spcPts val="0"/>
              </a:spcBef>
              <a:spcAft>
                <a:spcPts val="0"/>
              </a:spcAft>
              <a:buNone/>
            </a:pPr>
            <a:r>
              <a:rPr lang="en-GB" sz="1600">
                <a:solidFill>
                  <a:schemeClr val="dk1"/>
                </a:solidFill>
                <a:latin typeface="Arial"/>
                <a:ea typeface="Arial"/>
                <a:cs typeface="Arial"/>
                <a:sym typeface="Arial"/>
              </a:rPr>
              <a:t>Video games use algorithms to work. These are a bit like sums that make the game and characters look and do certain things. When designing the game, Markus would have had to create lots of different algorithms, using lots of numbers and equations! Minecraft also uses shapes and blocks. When designing the game, Markus would have had to know his shapes and how they look and fit together.</a:t>
            </a:r>
            <a:endParaRPr sz="16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685</Words>
  <Application>Microsoft Office PowerPoint</Application>
  <PresentationFormat>On-screen Show (4:3)</PresentationFormat>
  <Paragraphs>33</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PowerPoint Presentation</vt:lpstr>
      <vt:lpstr>Monday</vt:lpstr>
      <vt:lpstr>Tuesday</vt:lpstr>
      <vt:lpstr>Wednesday</vt:lpstr>
      <vt:lpstr>Thursday</vt:lpstr>
      <vt:lpstr>Friday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hhockley</dc:creator>
  <cp:lastModifiedBy>Annie Britton</cp:lastModifiedBy>
  <cp:revision>3</cp:revision>
  <dcterms:created xsi:type="dcterms:W3CDTF">2020-09-30T07:10:55Z</dcterms:created>
  <dcterms:modified xsi:type="dcterms:W3CDTF">2021-11-14T08:22:18Z</dcterms:modified>
</cp:coreProperties>
</file>